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9"/>
  </p:notesMasterIdLst>
  <p:handoutMasterIdLst>
    <p:handoutMasterId r:id="rId20"/>
  </p:handoutMasterIdLst>
  <p:sldIdLst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9" r:id="rId17"/>
    <p:sldId id="276" r:id="rId1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9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7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23" Type="http://schemas.openxmlformats.org/officeDocument/2006/relationships/theme" Target="theme/theme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22" Type="http://schemas.openxmlformats.org/officeDocument/2006/relationships/viewProps" Target="viewProps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433813672699741"/>
          <c:y val="5.8039113044363363E-2"/>
        </c:manualLayout>
      </c:layout>
      <c:overlay val="0"/>
      <c:txPr>
        <a:bodyPr/>
        <a:lstStyle/>
        <a:p>
          <a:pPr>
            <a:defRPr sz="1800"/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Volum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'Ark1'!$A$2:$A$11</c:f>
              <c:strCache>
                <c:ptCount val="10"/>
                <c:pt idx="0">
                  <c:v>Pelsdyrôr </c:v>
                </c:pt>
                <c:pt idx="1">
                  <c:v>Kjæledyr fôr råstoff</c:v>
                </c:pt>
                <c:pt idx="2">
                  <c:v>Svine-pulp (ny) </c:v>
                </c:pt>
                <c:pt idx="3">
                  <c:v>Råstoff mel og fett (NP) </c:v>
                </c:pt>
                <c:pt idx="4">
                  <c:v>SRM (NP)  kat 1</c:v>
                </c:pt>
                <c:pt idx="5">
                  <c:v>Hud og skinn</c:v>
                </c:pt>
                <c:pt idx="6">
                  <c:v>Ull</c:v>
                </c:pt>
                <c:pt idx="7">
                  <c:v>Fårtarm 1000 sett (dyr)</c:v>
                </c:pt>
                <c:pt idx="8">
                  <c:v>Naturtarm 1000 m</c:v>
                </c:pt>
                <c:pt idx="9">
                  <c:v>Matprodukter eksport</c:v>
                </c:pt>
              </c:strCache>
            </c:strRef>
          </c:cat>
          <c:val>
            <c:numRef>
              <c:f>'Ark1'!$B$2:$B$11</c:f>
              <c:numCache>
                <c:formatCode>General</c:formatCode>
                <c:ptCount val="10"/>
                <c:pt idx="0">
                  <c:v>42000</c:v>
                </c:pt>
                <c:pt idx="1">
                  <c:v>16000</c:v>
                </c:pt>
                <c:pt idx="2">
                  <c:v>5800</c:v>
                </c:pt>
                <c:pt idx="3">
                  <c:v>59500</c:v>
                </c:pt>
                <c:pt idx="4">
                  <c:v>13000</c:v>
                </c:pt>
                <c:pt idx="5">
                  <c:v>13000</c:v>
                </c:pt>
                <c:pt idx="6">
                  <c:v>3100</c:v>
                </c:pt>
                <c:pt idx="7">
                  <c:v>835</c:v>
                </c:pt>
                <c:pt idx="8">
                  <c:v>39500</c:v>
                </c:pt>
                <c:pt idx="9">
                  <c:v>1200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Serie 2</c:v>
                </c:pt>
              </c:strCache>
            </c:strRef>
          </c:tx>
          <c:invertIfNegative val="0"/>
          <c:cat>
            <c:strRef>
              <c:f>'Ark1'!$A$2:$A$11</c:f>
              <c:strCache>
                <c:ptCount val="10"/>
                <c:pt idx="0">
                  <c:v>Pelsdyrôr </c:v>
                </c:pt>
                <c:pt idx="1">
                  <c:v>Kjæledyr fôr råstoff</c:v>
                </c:pt>
                <c:pt idx="2">
                  <c:v>Svine-pulp (ny) </c:v>
                </c:pt>
                <c:pt idx="3">
                  <c:v>Råstoff mel og fett (NP) </c:v>
                </c:pt>
                <c:pt idx="4">
                  <c:v>SRM (NP)  kat 1</c:v>
                </c:pt>
                <c:pt idx="5">
                  <c:v>Hud og skinn</c:v>
                </c:pt>
                <c:pt idx="6">
                  <c:v>Ull</c:v>
                </c:pt>
                <c:pt idx="7">
                  <c:v>Fårtarm 1000 sett (dyr)</c:v>
                </c:pt>
                <c:pt idx="8">
                  <c:v>Naturtarm 1000 m</c:v>
                </c:pt>
                <c:pt idx="9">
                  <c:v>Matprodukter eksport</c:v>
                </c:pt>
              </c:strCache>
            </c:strRef>
          </c:cat>
          <c:val>
            <c:numRef>
              <c:f>'Ark1'!$C$2:$C$11</c:f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Serie 3</c:v>
                </c:pt>
              </c:strCache>
            </c:strRef>
          </c:tx>
          <c:invertIfNegative val="0"/>
          <c:cat>
            <c:strRef>
              <c:f>'Ark1'!$A$2:$A$11</c:f>
              <c:strCache>
                <c:ptCount val="10"/>
                <c:pt idx="0">
                  <c:v>Pelsdyrôr </c:v>
                </c:pt>
                <c:pt idx="1">
                  <c:v>Kjæledyr fôr råstoff</c:v>
                </c:pt>
                <c:pt idx="2">
                  <c:v>Svine-pulp (ny) </c:v>
                </c:pt>
                <c:pt idx="3">
                  <c:v>Råstoff mel og fett (NP) </c:v>
                </c:pt>
                <c:pt idx="4">
                  <c:v>SRM (NP)  kat 1</c:v>
                </c:pt>
                <c:pt idx="5">
                  <c:v>Hud og skinn</c:v>
                </c:pt>
                <c:pt idx="6">
                  <c:v>Ull</c:v>
                </c:pt>
                <c:pt idx="7">
                  <c:v>Fårtarm 1000 sett (dyr)</c:v>
                </c:pt>
                <c:pt idx="8">
                  <c:v>Naturtarm 1000 m</c:v>
                </c:pt>
                <c:pt idx="9">
                  <c:v>Matprodukter eksport</c:v>
                </c:pt>
              </c:strCache>
            </c:strRef>
          </c:cat>
          <c:val>
            <c:numRef>
              <c:f>'Ark1'!$D$2:$D$11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398680"/>
        <c:axId val="467399072"/>
      </c:barChart>
      <c:catAx>
        <c:axId val="467398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b-NO"/>
          </a:p>
        </c:txPr>
        <c:crossAx val="467399072"/>
        <c:crosses val="autoZero"/>
        <c:auto val="1"/>
        <c:lblAlgn val="ctr"/>
        <c:lblOffset val="100"/>
        <c:noMultiLvlLbl val="0"/>
      </c:catAx>
      <c:valAx>
        <c:axId val="467399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b-NO"/>
          </a:p>
        </c:txPr>
        <c:crossAx val="467398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'Ark1'!$A$5</c:f>
              <c:strCache>
                <c:ptCount val="1"/>
                <c:pt idx="0">
                  <c:v>Andel norsk</c:v>
                </c:pt>
              </c:strCache>
            </c:strRef>
          </c:tx>
          <c:spPr>
            <a:solidFill>
              <a:schemeClr val="tx2">
                <a:alpha val="95000"/>
              </a:schemeClr>
            </a:solidFill>
            <a:ln>
              <a:noFill/>
            </a:ln>
            <a:effectLst/>
          </c:spPr>
          <c:invertIfNegative val="0"/>
          <c:dPt>
            <c:idx val="20"/>
            <c:invertIfNegative val="0"/>
            <c:bubble3D val="0"/>
            <c:spPr>
              <a:solidFill>
                <a:schemeClr val="tx2">
                  <a:alpha val="95000"/>
                </a:schemeClr>
              </a:solidFill>
              <a:ln>
                <a:noFill/>
              </a:ln>
              <a:effectLst/>
            </c:spPr>
          </c:dPt>
          <c:cat>
            <c:numRef>
              <c:f>'Ark1'!$B$1:$V$1</c:f>
              <c:numCache>
                <c:formatCode>General</c:formatCode>
                <c:ptCount val="2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</c:numCache>
            </c:numRef>
          </c:cat>
          <c:val>
            <c:numRef>
              <c:f>'Ark1'!$B$5:$V$5</c:f>
              <c:numCache>
                <c:formatCode>0%</c:formatCode>
                <c:ptCount val="21"/>
                <c:pt idx="0">
                  <c:v>0.51063829787234039</c:v>
                </c:pt>
                <c:pt idx="1">
                  <c:v>0.50052664840952177</c:v>
                </c:pt>
                <c:pt idx="2">
                  <c:v>0.49056517195852734</c:v>
                </c:pt>
                <c:pt idx="3">
                  <c:v>0.48075188603735236</c:v>
                </c:pt>
                <c:pt idx="4">
                  <c:v>0.47108483269966167</c:v>
                </c:pt>
                <c:pt idx="5">
                  <c:v>0.461562078243274</c:v>
                </c:pt>
                <c:pt idx="6">
                  <c:v>0.45218171292201931</c:v>
                </c:pt>
                <c:pt idx="7">
                  <c:v>0.44294185066092046</c:v>
                </c:pt>
                <c:pt idx="8">
                  <c:v>0.43384062877466956</c:v>
                </c:pt>
                <c:pt idx="9">
                  <c:v>0.42487620768935569</c:v>
                </c:pt>
                <c:pt idx="10">
                  <c:v>0.41604677066741386</c:v>
                </c:pt>
                <c:pt idx="11">
                  <c:v>0.40735052353575174</c:v>
                </c:pt>
                <c:pt idx="12">
                  <c:v>0.39878569441702238</c:v>
                </c:pt>
                <c:pt idx="13">
                  <c:v>0.39035053346400717</c:v>
                </c:pt>
                <c:pt idx="14">
                  <c:v>0.38204331259707081</c:v>
                </c:pt>
                <c:pt idx="15">
                  <c:v>0.37386232524465851</c:v>
                </c:pt>
                <c:pt idx="16">
                  <c:v>0.36580588608679432</c:v>
                </c:pt>
                <c:pt idx="17">
                  <c:v>0.35787233080155506</c:v>
                </c:pt>
                <c:pt idx="18">
                  <c:v>0.35006001581447593</c:v>
                </c:pt>
                <c:pt idx="19">
                  <c:v>0.34236731805086401</c:v>
                </c:pt>
                <c:pt idx="20">
                  <c:v>0.33479263469098036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872368"/>
        <c:axId val="201539624"/>
      </c:barChart>
      <c:lineChart>
        <c:grouping val="standar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Kraftfôr &amp; matkorn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'Ark1'!$B$1:$V$1</c:f>
              <c:numCache>
                <c:formatCode>General</c:formatCode>
                <c:ptCount val="2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</c:numCache>
            </c:numRef>
          </c:cat>
          <c:val>
            <c:numRef>
              <c:f>'Ark1'!$B$2:$V$2</c:f>
              <c:numCache>
                <c:formatCode>_ * #,##0_ ;_ * \-#,##0_ ;_ * "-"??_ ;_ @_ </c:formatCode>
                <c:ptCount val="21"/>
                <c:pt idx="0">
                  <c:v>2350000</c:v>
                </c:pt>
                <c:pt idx="1">
                  <c:v>2373500</c:v>
                </c:pt>
                <c:pt idx="2">
                  <c:v>2397235</c:v>
                </c:pt>
                <c:pt idx="3">
                  <c:v>2421207.3499999992</c:v>
                </c:pt>
                <c:pt idx="4">
                  <c:v>2445419.4235</c:v>
                </c:pt>
                <c:pt idx="5">
                  <c:v>2469873.6177350008</c:v>
                </c:pt>
                <c:pt idx="6">
                  <c:v>2494572.3539123489</c:v>
                </c:pt>
                <c:pt idx="7">
                  <c:v>2519518.0774514712</c:v>
                </c:pt>
                <c:pt idx="8">
                  <c:v>2544713.2582259881</c:v>
                </c:pt>
                <c:pt idx="9">
                  <c:v>2570160.3908082466</c:v>
                </c:pt>
                <c:pt idx="10">
                  <c:v>2595861.99471633</c:v>
                </c:pt>
                <c:pt idx="11">
                  <c:v>2621820.6146634924</c:v>
                </c:pt>
                <c:pt idx="12">
                  <c:v>2648038.8208101285</c:v>
                </c:pt>
                <c:pt idx="13">
                  <c:v>2674519.20901823</c:v>
                </c:pt>
                <c:pt idx="14">
                  <c:v>2701264.4011084111</c:v>
                </c:pt>
                <c:pt idx="15">
                  <c:v>2728277.0451194951</c:v>
                </c:pt>
                <c:pt idx="16">
                  <c:v>2755559.8155706893</c:v>
                </c:pt>
                <c:pt idx="17">
                  <c:v>2783115.4137263983</c:v>
                </c:pt>
                <c:pt idx="18">
                  <c:v>2810946.5678636623</c:v>
                </c:pt>
                <c:pt idx="19">
                  <c:v>2839056.0335422973</c:v>
                </c:pt>
                <c:pt idx="20">
                  <c:v>2867446.5938777206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Norsk korn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'Ark1'!$B$1:$V$1</c:f>
              <c:numCache>
                <c:formatCode>General</c:formatCode>
                <c:ptCount val="2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</c:numCache>
            </c:numRef>
          </c:cat>
          <c:val>
            <c:numRef>
              <c:f>'Ark1'!$B$3:$V$3</c:f>
              <c:numCache>
                <c:formatCode>_ * #,##0_ ;_ * \-#,##0_ ;_ * "-"??_ ;_ @_ </c:formatCode>
                <c:ptCount val="21"/>
                <c:pt idx="0">
                  <c:v>1200000</c:v>
                </c:pt>
                <c:pt idx="1">
                  <c:v>1188000</c:v>
                </c:pt>
                <c:pt idx="2">
                  <c:v>1176000</c:v>
                </c:pt>
                <c:pt idx="3">
                  <c:v>1164000</c:v>
                </c:pt>
                <c:pt idx="4">
                  <c:v>1152000</c:v>
                </c:pt>
                <c:pt idx="5">
                  <c:v>1140000</c:v>
                </c:pt>
                <c:pt idx="6">
                  <c:v>1128000</c:v>
                </c:pt>
                <c:pt idx="7">
                  <c:v>1116000</c:v>
                </c:pt>
                <c:pt idx="8">
                  <c:v>1104000</c:v>
                </c:pt>
                <c:pt idx="9">
                  <c:v>1092000</c:v>
                </c:pt>
                <c:pt idx="10">
                  <c:v>1080000</c:v>
                </c:pt>
                <c:pt idx="11">
                  <c:v>1068000</c:v>
                </c:pt>
                <c:pt idx="12">
                  <c:v>1056000</c:v>
                </c:pt>
                <c:pt idx="13">
                  <c:v>1044000</c:v>
                </c:pt>
                <c:pt idx="14">
                  <c:v>1032000</c:v>
                </c:pt>
                <c:pt idx="15">
                  <c:v>1020000</c:v>
                </c:pt>
                <c:pt idx="16">
                  <c:v>1008000</c:v>
                </c:pt>
                <c:pt idx="17">
                  <c:v>996000</c:v>
                </c:pt>
                <c:pt idx="18">
                  <c:v>984000</c:v>
                </c:pt>
                <c:pt idx="19">
                  <c:v>972000</c:v>
                </c:pt>
                <c:pt idx="20">
                  <c:v>960000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"Underskudd"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'Ark1'!$B$1:$V$1</c:f>
              <c:numCache>
                <c:formatCode>General</c:formatCode>
                <c:ptCount val="2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</c:numCache>
            </c:numRef>
          </c:cat>
          <c:val>
            <c:numRef>
              <c:f>'Ark1'!$B$4:$V$4</c:f>
              <c:numCache>
                <c:formatCode>_ * #,##0_ ;_ * \-#,##0_ ;_ * "-"??_ ;_ @_ </c:formatCode>
                <c:ptCount val="21"/>
                <c:pt idx="0">
                  <c:v>1150000</c:v>
                </c:pt>
                <c:pt idx="1">
                  <c:v>1185500</c:v>
                </c:pt>
                <c:pt idx="2">
                  <c:v>1221235</c:v>
                </c:pt>
                <c:pt idx="3">
                  <c:v>1257207.3500000001</c:v>
                </c:pt>
                <c:pt idx="4">
                  <c:v>1293419.4235</c:v>
                </c:pt>
                <c:pt idx="5">
                  <c:v>1329873.6177350001</c:v>
                </c:pt>
                <c:pt idx="6">
                  <c:v>1366572.3539123503</c:v>
                </c:pt>
                <c:pt idx="7">
                  <c:v>1403518.0774514731</c:v>
                </c:pt>
                <c:pt idx="8">
                  <c:v>1440713.2582259872</c:v>
                </c:pt>
                <c:pt idx="9">
                  <c:v>1478160.390808248</c:v>
                </c:pt>
                <c:pt idx="10">
                  <c:v>1515861.99471633</c:v>
                </c:pt>
                <c:pt idx="11">
                  <c:v>1553820.6146634938</c:v>
                </c:pt>
                <c:pt idx="12">
                  <c:v>1592038.8208101285</c:v>
                </c:pt>
                <c:pt idx="13">
                  <c:v>1630519.2090182304</c:v>
                </c:pt>
                <c:pt idx="14">
                  <c:v>1669264.4011084121</c:v>
                </c:pt>
                <c:pt idx="15">
                  <c:v>1708277.0451194965</c:v>
                </c:pt>
                <c:pt idx="16">
                  <c:v>1747559.8155706911</c:v>
                </c:pt>
                <c:pt idx="17">
                  <c:v>1787115.4137263978</c:v>
                </c:pt>
                <c:pt idx="18">
                  <c:v>1826946.5678636627</c:v>
                </c:pt>
                <c:pt idx="19">
                  <c:v>1867056.0335422992</c:v>
                </c:pt>
                <c:pt idx="20">
                  <c:v>1907446.5938777218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538840"/>
        <c:axId val="201539232"/>
      </c:lineChart>
      <c:catAx>
        <c:axId val="20153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539232"/>
        <c:crosses val="autoZero"/>
        <c:auto val="1"/>
        <c:lblAlgn val="ctr"/>
        <c:lblOffset val="100"/>
        <c:noMultiLvlLbl val="0"/>
      </c:catAx>
      <c:valAx>
        <c:axId val="20153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538840"/>
        <c:crosses val="autoZero"/>
        <c:crossBetween val="between"/>
      </c:valAx>
      <c:valAx>
        <c:axId val="20153962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70872368"/>
        <c:crosses val="max"/>
        <c:crossBetween val="between"/>
      </c:valAx>
      <c:catAx>
        <c:axId val="370872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01539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9B504-8E8E-44DC-8934-E61DC2C0E988}" type="datetimeFigureOut">
              <a:rPr lang="nb-NO" smtClean="0"/>
              <a:t>24.03.2015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039D8-14B4-4688-8271-1949003B02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2981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14244-0A9C-480F-A2B9-F46DFA027743}" type="datetimeFigureOut">
              <a:rPr lang="nb-NO" smtClean="0"/>
              <a:t>24.03.2015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64B63-6297-4003-AC4D-96C45B3047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085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B63-6297-4003-AC4D-96C45B30479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596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84DA-5812-40E7-A6EE-59578128EE6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955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B63-6297-4003-AC4D-96C45B304791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2603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09881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B63-6297-4003-AC4D-96C45B30479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9150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b="1" dirty="0" smtClean="0"/>
              <a:t>«Ei død ku er ei god ku»</a:t>
            </a:r>
            <a:endParaRPr lang="nb-NO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b="1" dirty="0" smtClean="0"/>
              <a:t>Plussproduktene representerer  20-30 000 tonn </a:t>
            </a:r>
            <a:r>
              <a:rPr lang="nb-NO" sz="1400" b="1" dirty="0" smtClean="0"/>
              <a:t>proteiner og tilsvarende med fett</a:t>
            </a:r>
            <a:endParaRPr lang="nb-NO" sz="14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b="1" dirty="0" smtClean="0"/>
              <a:t>Matproduktene utgjør 50 000 tonn proteiner</a:t>
            </a:r>
            <a:endParaRPr lang="nb-NO" sz="1400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B63-6297-4003-AC4D-96C45B30479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257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B63-6297-4003-AC4D-96C45B30479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0398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sz="1400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B63-6297-4003-AC4D-96C45B30479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2088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sz="1400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B63-6297-4003-AC4D-96C45B30479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9551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B63-6297-4003-AC4D-96C45B30479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3887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B63-6297-4003-AC4D-96C45B30479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0277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4B63-6297-4003-AC4D-96C45B30479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745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6064" y="5949280"/>
            <a:ext cx="7772400" cy="819522"/>
          </a:xfrm>
        </p:spPr>
        <p:txBody>
          <a:bodyPr>
            <a:normAutofit/>
          </a:bodyPr>
          <a:lstStyle>
            <a:lvl1pPr algn="r"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347664" y="5445224"/>
            <a:ext cx="6400800" cy="432048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07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apport -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210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210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CAA1-88EB-4987-800F-55B9D9209920}" type="datetimeFigureOut">
              <a:rPr lang="nb-NO" smtClean="0"/>
              <a:t>24.03.2015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DB42-2586-414D-B79D-92FDA75625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8953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Rapport - 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bg1"/>
          </a:solidFill>
          <a:effectLst>
            <a:outerShdw dist="25400" dir="5400000" algn="t" rotWithShape="0">
              <a:schemeClr val="tx2"/>
            </a:outerShdw>
          </a:effectLst>
        </p:spPr>
        <p:txBody>
          <a:bodyPr anchor="ctr"/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b-NO" sz="1400" smtClean="0"/>
            </a:lvl1pPr>
            <a:lvl2pPr>
              <a:defRPr lang="nb-NO" sz="1200" smtClean="0"/>
            </a:lvl2pPr>
            <a:lvl3pPr>
              <a:defRPr lang="nb-NO" sz="1100" smtClean="0"/>
            </a:lvl3pPr>
            <a:lvl4pPr>
              <a:defRPr lang="nb-NO" sz="1050" smtClean="0"/>
            </a:lvl4pPr>
            <a:lvl5pPr>
              <a:defRPr lang="nb-NO"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bg1"/>
          </a:solidFill>
          <a:effectLst>
            <a:outerShdw dist="25400" dir="5400000" algn="t" rotWithShape="0">
              <a:schemeClr val="tx2"/>
            </a:outerShdw>
          </a:effectLst>
        </p:spPr>
        <p:txBody>
          <a:bodyPr anchor="ctr"/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b-NO" sz="1400" smtClean="0"/>
            </a:lvl1pPr>
            <a:lvl2pPr>
              <a:defRPr lang="nb-NO" sz="1200" smtClean="0"/>
            </a:lvl2pPr>
            <a:lvl3pPr>
              <a:defRPr lang="nb-NO" sz="1100" smtClean="0"/>
            </a:lvl3pPr>
            <a:lvl4pPr>
              <a:defRPr lang="nb-NO" sz="1050" smtClean="0"/>
            </a:lvl4pPr>
            <a:lvl5pPr>
              <a:defRPr lang="nb-NO"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B7F93-75A3-4052-9C62-D95B98E71D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2987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A8391-84EB-4DF3-B6D1-883F4B5FE847}" type="slidenum">
              <a:rPr lang="nb-NO"/>
              <a:pPr/>
              <a:t>‹#›</a:t>
            </a:fld>
            <a:endParaRPr lang="nb-NO" sz="1292"/>
          </a:p>
        </p:txBody>
      </p:sp>
    </p:spTree>
    <p:extLst>
      <p:ext uri="{BB962C8B-B14F-4D97-AF65-F5344CB8AC3E}">
        <p14:creationId xmlns:p14="http://schemas.microsoft.com/office/powerpoint/2010/main" val="110742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CAA1-88EB-4987-800F-55B9D9209920}" type="datetimeFigureOut">
              <a:rPr lang="nb-NO" smtClean="0"/>
              <a:t>24.03.2015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DB42-2586-414D-B79D-92FDA75625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138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21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21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CAA1-88EB-4987-800F-55B9D9209920}" type="datetimeFigureOut">
              <a:rPr lang="nb-NO" smtClean="0"/>
              <a:t>24.03.2015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DB42-2586-414D-B79D-92FDA75625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603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CAA1-88EB-4987-800F-55B9D9209920}" type="datetimeFigureOut">
              <a:rPr lang="nb-NO" smtClean="0"/>
              <a:t>24.03.2015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DB42-2586-414D-B79D-92FDA75625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099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CAA1-88EB-4987-800F-55B9D9209920}" type="datetimeFigureOut">
              <a:rPr lang="nb-NO" smtClean="0"/>
              <a:t>24.03.2015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DB42-2586-414D-B79D-92FDA75625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113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CAA1-88EB-4987-800F-55B9D9209920}" type="datetimeFigureOut">
              <a:rPr lang="nb-NO" smtClean="0"/>
              <a:t>24.03.2015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DB42-2586-414D-B79D-92FDA75625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20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ilde n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CAA1-88EB-4987-800F-55B9D9209920}" type="datetimeFigureOut">
              <a:rPr lang="nb-NO" smtClean="0"/>
              <a:t>24.03.2015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DB42-2586-414D-B79D-92FDA7562588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468313" y="1600201"/>
            <a:ext cx="8207375" cy="345598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2" name="Plassholder for bilde 11"/>
          <p:cNvSpPr>
            <a:spLocks noGrp="1"/>
          </p:cNvSpPr>
          <p:nvPr>
            <p:ph type="pic" sz="quarter" idx="14"/>
          </p:nvPr>
        </p:nvSpPr>
        <p:spPr>
          <a:xfrm>
            <a:off x="0" y="5157788"/>
            <a:ext cx="9144000" cy="1700212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205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CAA1-88EB-4987-800F-55B9D9209920}" type="datetimeFigureOut">
              <a:rPr lang="nb-NO" smtClean="0"/>
              <a:t>24.03.2015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DB42-2586-414D-B79D-92FDA7562588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468313" y="1600201"/>
            <a:ext cx="5471839" cy="470911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bilde 11"/>
          <p:cNvSpPr>
            <a:spLocks noGrp="1"/>
          </p:cNvSpPr>
          <p:nvPr>
            <p:ph type="pic" sz="quarter" idx="14"/>
          </p:nvPr>
        </p:nvSpPr>
        <p:spPr>
          <a:xfrm>
            <a:off x="6156176" y="0"/>
            <a:ext cx="2987824" cy="68580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58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apport -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CAA1-88EB-4987-800F-55B9D9209920}" type="datetimeFigureOut">
              <a:rPr lang="nb-NO" smtClean="0"/>
              <a:t>24.03.2015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DB42-2586-414D-B79D-92FDA75625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9707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00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453337"/>
            <a:ext cx="1306488" cy="218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10000"/>
                  </a:schemeClr>
                </a:solidFill>
              </a:defRPr>
            </a:lvl1pPr>
          </a:lstStyle>
          <a:p>
            <a:fld id="{8BCDCAA1-88EB-4987-800F-55B9D9209920}" type="datetimeFigureOut">
              <a:rPr lang="nb-NO" smtClean="0"/>
              <a:pPr/>
              <a:t>24.03.2015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763688" y="6453337"/>
            <a:ext cx="33123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1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102696" y="6453337"/>
            <a:ext cx="8374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10000"/>
                  </a:schemeClr>
                </a:solidFill>
              </a:defRPr>
            </a:lvl1pPr>
          </a:lstStyle>
          <a:p>
            <a:fld id="{2115DB42-2586-414D-B79D-92FDA7562588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093296"/>
            <a:ext cx="579634" cy="68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9" r:id="rId7"/>
    <p:sldLayoutId id="2147483670" r:id="rId8"/>
    <p:sldLayoutId id="2147483672" r:id="rId9"/>
    <p:sldLayoutId id="2147483673" r:id="rId10"/>
    <p:sldLayoutId id="2147483671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image" Target="../media/image14.jpeg"/><Relationship Id="rId17" Type="http://schemas.microsoft.com/office/2007/relationships/hdphoto" Target="../media/hdphoto6.wdp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0.jpeg"/><Relationship Id="rId15" Type="http://schemas.openxmlformats.org/officeDocument/2006/relationships/image" Target="../media/image16.jpg"/><Relationship Id="rId10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12.jpeg"/><Relationship Id="rId1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44314" y="932404"/>
            <a:ext cx="7772400" cy="1257300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Mer kraft fra </a:t>
            </a:r>
            <a:br>
              <a:rPr lang="nb-NO" dirty="0" smtClean="0"/>
            </a:br>
            <a:r>
              <a:rPr lang="nb-NO" dirty="0" smtClean="0"/>
              <a:t>Kjøttindustrien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5148064" y="3687898"/>
            <a:ext cx="3137526" cy="603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2" b="1" dirty="0"/>
              <a:t>35 % av </a:t>
            </a:r>
            <a:r>
              <a:rPr lang="nb-NO" sz="1662" b="1" dirty="0" err="1"/>
              <a:t>Nortura’s</a:t>
            </a:r>
            <a:r>
              <a:rPr lang="nb-NO" sz="1662" b="1" dirty="0"/>
              <a:t> biomassen</a:t>
            </a:r>
          </a:p>
          <a:p>
            <a:r>
              <a:rPr lang="nb-NO" sz="1662" b="1" dirty="0"/>
              <a:t>3% av omsetning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3923928" y="6337315"/>
            <a:ext cx="5860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/>
              <a:t>Norilia</a:t>
            </a:r>
            <a:r>
              <a:rPr lang="nb-NO" sz="1400" b="1" dirty="0"/>
              <a:t> er 100% eid datterselskap av Nortura</a:t>
            </a:r>
          </a:p>
        </p:txBody>
      </p:sp>
      <p:pic>
        <p:nvPicPr>
          <p:cNvPr id="2050" name="Bild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3517"/>
            <a:ext cx="40195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0351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ortal.nortura.no/Nyhetsbilder/Nyhetsbilder/Nortura%20Hærland%20-%20plan%2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2" r="2640"/>
          <a:stretch/>
        </p:blipFill>
        <p:spPr bwMode="auto">
          <a:xfrm>
            <a:off x="-1" y="-3016"/>
            <a:ext cx="9140005" cy="686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gnetplate 4"/>
          <p:cNvSpPr/>
          <p:nvPr/>
        </p:nvSpPr>
        <p:spPr>
          <a:xfrm>
            <a:off x="3782632" y="2737029"/>
            <a:ext cx="1495700" cy="1273187"/>
          </a:xfrm>
          <a:prstGeom prst="flowChartMagneticDisk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62" dirty="0" err="1"/>
              <a:t>Biorafineri</a:t>
            </a:r>
            <a:endParaRPr lang="nb-NO" sz="1662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771408" y="371430"/>
            <a:ext cx="3735318" cy="660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92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Nybygg Hærland</a:t>
            </a:r>
            <a:endParaRPr lang="nb-NO" sz="3692" dirty="0"/>
          </a:p>
        </p:txBody>
      </p:sp>
    </p:spTree>
    <p:extLst>
      <p:ext uri="{BB962C8B-B14F-4D97-AF65-F5344CB8AC3E}">
        <p14:creationId xmlns:p14="http://schemas.microsoft.com/office/powerpoint/2010/main" val="417981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Starten på eventyret 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67277"/>
            <a:ext cx="7772400" cy="4719294"/>
          </a:xfrm>
        </p:spPr>
        <p:txBody>
          <a:bodyPr/>
          <a:lstStyle/>
          <a:p>
            <a:r>
              <a:rPr lang="nb-NO" dirty="0" err="1" smtClean="0"/>
              <a:t>Bioraffinering</a:t>
            </a:r>
            <a:r>
              <a:rPr lang="nb-NO" dirty="0" smtClean="0"/>
              <a:t> er stikkordet –&gt; plukke komplekst biologisk materiale fra hverandre i rene fraksjoner til bruk i fôr-,mat-, farmasi-,  og kjemisk industri</a:t>
            </a:r>
          </a:p>
          <a:p>
            <a:r>
              <a:rPr lang="nb-NO" dirty="0" smtClean="0"/>
              <a:t>Rene fraksjoner har helt andre verdier enn blandede</a:t>
            </a:r>
          </a:p>
          <a:p>
            <a:r>
              <a:rPr lang="nb-NO" dirty="0" err="1" smtClean="0"/>
              <a:t>Norilia</a:t>
            </a:r>
            <a:r>
              <a:rPr lang="nb-NO" dirty="0" smtClean="0"/>
              <a:t> har proteiner, fett og mineraler, men mangler «karbohydrater /sukker»</a:t>
            </a:r>
          </a:p>
          <a:p>
            <a:r>
              <a:rPr lang="nb-NO" dirty="0" smtClean="0"/>
              <a:t>«Sukker» fra celluloserikt materiale (trevirke, alger) kan sammen med kan sammen  med våre produkter </a:t>
            </a:r>
            <a:r>
              <a:rPr lang="nb-NO" dirty="0" err="1" smtClean="0"/>
              <a:t>bioprosesseres</a:t>
            </a:r>
            <a:r>
              <a:rPr lang="nb-NO" dirty="0" smtClean="0"/>
              <a:t> til mat</a:t>
            </a:r>
            <a:r>
              <a:rPr lang="nb-NO" dirty="0"/>
              <a:t> </a:t>
            </a:r>
            <a:r>
              <a:rPr lang="nb-NO" dirty="0" smtClean="0"/>
              <a:t>og fôr</a:t>
            </a:r>
          </a:p>
        </p:txBody>
      </p:sp>
    </p:spTree>
    <p:extLst>
      <p:ext uri="{BB962C8B-B14F-4D97-AF65-F5344CB8AC3E}">
        <p14:creationId xmlns:p14="http://schemas.microsoft.com/office/powerpoint/2010/main" val="10653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9" descr="Rapeseed_Field_Idah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7819" y="3850651"/>
            <a:ext cx="3659903" cy="300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2041_DSCN994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0189" y="-26375"/>
            <a:ext cx="3160832" cy="438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 descr="rainbow-field-gehman-980384-sw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1726" y="4356456"/>
            <a:ext cx="3064056" cy="250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1217595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8060" y="1734790"/>
            <a:ext cx="3069726" cy="259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10.09 09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999" y="4356456"/>
            <a:ext cx="3069726" cy="250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stryn-0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840" y="-26374"/>
            <a:ext cx="3104913" cy="218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 descr="D:\_bilder\Føniks\tomhaga-bf842b\JPG\Nortura_natur_sep13_034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1924" y="2162620"/>
            <a:ext cx="3066135" cy="21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r="8576" b="10236"/>
          <a:stretch/>
        </p:blipFill>
        <p:spPr>
          <a:xfrm>
            <a:off x="-36512" y="-27384"/>
            <a:ext cx="3081840" cy="2191013"/>
          </a:xfrm>
          <a:prstGeom prst="rect">
            <a:avLst/>
          </a:prstGeom>
        </p:spPr>
      </p:pic>
      <p:pic>
        <p:nvPicPr>
          <p:cNvPr id="12" name="Picture 7" descr="Tareskog%20foto%20Kjell%20Magnus%20Norderhau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16" b="-1"/>
          <a:stretch/>
        </p:blipFill>
        <p:spPr bwMode="auto">
          <a:xfrm>
            <a:off x="-40744" y="2162619"/>
            <a:ext cx="3100576" cy="219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2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Plussprodukter 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Norilia</a:t>
            </a:r>
            <a:r>
              <a:rPr lang="nb-NO" dirty="0" smtClean="0"/>
              <a:t> er </a:t>
            </a:r>
            <a:r>
              <a:rPr lang="nb-NO" dirty="0" err="1" smtClean="0"/>
              <a:t>Nortura’s</a:t>
            </a:r>
            <a:r>
              <a:rPr lang="nb-NO" dirty="0" smtClean="0"/>
              <a:t> «redskap» på plussprodukter og et heleid datterselskaper</a:t>
            </a:r>
          </a:p>
          <a:p>
            <a:r>
              <a:rPr lang="nb-NO" dirty="0" smtClean="0"/>
              <a:t>Produkter som kommer i tillegg og utgjør 35 % av </a:t>
            </a:r>
            <a:r>
              <a:rPr lang="nb-NO" dirty="0" err="1" smtClean="0"/>
              <a:t>Norturas</a:t>
            </a:r>
            <a:r>
              <a:rPr lang="nb-NO" dirty="0" smtClean="0"/>
              <a:t> biomasse  3-5 % av verdi </a:t>
            </a:r>
          </a:p>
          <a:p>
            <a:r>
              <a:rPr lang="nb-NO" dirty="0" smtClean="0"/>
              <a:t>1-10 øre i bedret dekningsbidrag på plussprodukter = 1,5 -15 </a:t>
            </a:r>
            <a:r>
              <a:rPr lang="nb-NO" dirty="0" err="1" smtClean="0"/>
              <a:t>mill</a:t>
            </a:r>
            <a:r>
              <a:rPr lang="nb-NO" dirty="0" smtClean="0"/>
              <a:t> kr/år for Nortura</a:t>
            </a:r>
          </a:p>
          <a:p>
            <a:r>
              <a:rPr lang="nb-NO" dirty="0" smtClean="0"/>
              <a:t>Riktig behandlet gir de pluss i kassen !</a:t>
            </a:r>
          </a:p>
          <a:p>
            <a:r>
              <a:rPr lang="nb-NO" dirty="0" smtClean="0"/>
              <a:t>Ergo – Plussprodukter !!!!!!!</a:t>
            </a:r>
          </a:p>
        </p:txBody>
      </p:sp>
    </p:spTree>
    <p:extLst>
      <p:ext uri="{BB962C8B-B14F-4D97-AF65-F5344CB8AC3E}">
        <p14:creationId xmlns:p14="http://schemas.microsoft.com/office/powerpoint/2010/main" val="315524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06" r="15785"/>
          <a:stretch/>
        </p:blipFill>
        <p:spPr>
          <a:xfrm>
            <a:off x="5687616" y="0"/>
            <a:ext cx="3456384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Hva er plussproduktene i Nortura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5122912" cy="4400549"/>
          </a:xfrm>
        </p:spPr>
        <p:txBody>
          <a:bodyPr/>
          <a:lstStyle/>
          <a:p>
            <a:r>
              <a:rPr lang="nb-NO" dirty="0" smtClean="0"/>
              <a:t>Årlig mottak i Nortura av levende biomasse </a:t>
            </a:r>
            <a:r>
              <a:rPr lang="nb-NO" dirty="0" err="1" smtClean="0"/>
              <a:t>ca</a:t>
            </a:r>
            <a:r>
              <a:rPr lang="nb-NO" dirty="0" smtClean="0"/>
              <a:t> 420 000t</a:t>
            </a:r>
          </a:p>
          <a:p>
            <a:r>
              <a:rPr lang="nb-NO" dirty="0" smtClean="0"/>
              <a:t>Dagligvare, storhusholdning og industri «spiser» </a:t>
            </a:r>
            <a:r>
              <a:rPr lang="nb-NO" dirty="0" err="1" smtClean="0"/>
              <a:t>ca</a:t>
            </a:r>
            <a:r>
              <a:rPr lang="nb-NO" dirty="0" smtClean="0"/>
              <a:t> 270 000 t kjøtt- og eggprodukter = 65% </a:t>
            </a:r>
          </a:p>
          <a:p>
            <a:r>
              <a:rPr lang="nb-NO" dirty="0" smtClean="0"/>
              <a:t>Plussprodukter </a:t>
            </a:r>
            <a:r>
              <a:rPr lang="nb-NO" dirty="0" err="1" smtClean="0"/>
              <a:t>ca</a:t>
            </a:r>
            <a:r>
              <a:rPr lang="nb-NO" dirty="0" smtClean="0"/>
              <a:t> 150 000 tonn/år går til kjæledyrfôr, pelsdyrfôr og teknisk bruk = 35%</a:t>
            </a:r>
          </a:p>
          <a:p>
            <a:r>
              <a:rPr lang="nb-NO" dirty="0" smtClean="0"/>
              <a:t>Plussproduktene utgjør </a:t>
            </a:r>
            <a:r>
              <a:rPr lang="nb-NO" dirty="0" err="1" smtClean="0"/>
              <a:t>ca</a:t>
            </a:r>
            <a:r>
              <a:rPr lang="nb-NO" dirty="0" smtClean="0"/>
              <a:t> 3% av omsetningen i Nortura og det skal vi løfte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25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150 000 tonn råstoff på vei …. og 120 000 tonn grønne  produkter har stort potensiale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683088"/>
              </p:ext>
            </p:extLst>
          </p:nvPr>
        </p:nvGraphicFramePr>
        <p:xfrm>
          <a:off x="457200" y="1600200"/>
          <a:ext cx="8229600" cy="51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45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1141" y="0"/>
            <a:ext cx="3833612" cy="443711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Norilia</a:t>
            </a:r>
            <a:r>
              <a:rPr lang="nb-NO" dirty="0" smtClean="0"/>
              <a:t> salg i tall 2014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Norilia</a:t>
            </a:r>
            <a:r>
              <a:rPr lang="nb-NO" dirty="0" smtClean="0"/>
              <a:t> samlet		615 </a:t>
            </a:r>
            <a:r>
              <a:rPr lang="nb-NO" dirty="0" err="1" smtClean="0"/>
              <a:t>mill</a:t>
            </a:r>
            <a:r>
              <a:rPr lang="nb-NO" dirty="0" smtClean="0"/>
              <a:t> kr</a:t>
            </a:r>
          </a:p>
          <a:p>
            <a:r>
              <a:rPr lang="nb-NO" dirty="0" smtClean="0"/>
              <a:t>Hud og skinn		235 </a:t>
            </a:r>
            <a:r>
              <a:rPr lang="nb-NO" dirty="0" err="1" smtClean="0"/>
              <a:t>mill</a:t>
            </a:r>
            <a:r>
              <a:rPr lang="nb-NO" dirty="0" smtClean="0"/>
              <a:t> kr</a:t>
            </a:r>
          </a:p>
          <a:p>
            <a:r>
              <a:rPr lang="nb-NO" dirty="0" smtClean="0"/>
              <a:t>Tarm Norsk Marked	 85 </a:t>
            </a:r>
            <a:r>
              <a:rPr lang="nb-NO" dirty="0" err="1" smtClean="0"/>
              <a:t>mill</a:t>
            </a:r>
            <a:r>
              <a:rPr lang="nb-NO" dirty="0" smtClean="0"/>
              <a:t> kr</a:t>
            </a:r>
          </a:p>
          <a:p>
            <a:r>
              <a:rPr lang="nb-NO" dirty="0" err="1" smtClean="0"/>
              <a:t>Nutri</a:t>
            </a:r>
            <a:r>
              <a:rPr lang="nb-NO" dirty="0" smtClean="0"/>
              <a:t>			110 </a:t>
            </a:r>
            <a:r>
              <a:rPr lang="nb-NO" dirty="0" err="1" smtClean="0"/>
              <a:t>mill</a:t>
            </a:r>
            <a:r>
              <a:rPr lang="nb-NO" dirty="0" smtClean="0"/>
              <a:t> kr</a:t>
            </a:r>
          </a:p>
          <a:p>
            <a:r>
              <a:rPr lang="nb-NO" dirty="0" smtClean="0"/>
              <a:t>Norsk Tarm Eksport	  25 </a:t>
            </a:r>
            <a:r>
              <a:rPr lang="nb-NO" dirty="0" err="1" smtClean="0"/>
              <a:t>mill</a:t>
            </a:r>
            <a:r>
              <a:rPr lang="nb-NO" dirty="0" smtClean="0"/>
              <a:t> kr</a:t>
            </a:r>
          </a:p>
          <a:p>
            <a:r>
              <a:rPr lang="nb-NO" dirty="0" smtClean="0"/>
              <a:t>Ull				  </a:t>
            </a:r>
            <a:r>
              <a:rPr lang="nb-NO" dirty="0"/>
              <a:t>4</a:t>
            </a:r>
            <a:r>
              <a:rPr lang="nb-NO" dirty="0" smtClean="0"/>
              <a:t>5 </a:t>
            </a:r>
            <a:r>
              <a:rPr lang="nb-NO" dirty="0" err="1" smtClean="0"/>
              <a:t>mill</a:t>
            </a:r>
            <a:r>
              <a:rPr lang="nb-NO" dirty="0" smtClean="0"/>
              <a:t> kr</a:t>
            </a:r>
          </a:p>
          <a:p>
            <a:r>
              <a:rPr lang="nb-NO" dirty="0" err="1" smtClean="0"/>
              <a:t>Scapo</a:t>
            </a:r>
            <a:r>
              <a:rPr lang="nb-NO" dirty="0" smtClean="0"/>
              <a:t>			115 </a:t>
            </a:r>
            <a:r>
              <a:rPr lang="nb-NO" dirty="0" err="1" smtClean="0"/>
              <a:t>mill</a:t>
            </a:r>
            <a:r>
              <a:rPr lang="nb-NO" dirty="0" smtClean="0"/>
              <a:t> kr</a:t>
            </a:r>
          </a:p>
          <a:p>
            <a:r>
              <a:rPr lang="nb-NO" dirty="0" smtClean="0"/>
              <a:t>Resultat 2014  22 </a:t>
            </a:r>
            <a:r>
              <a:rPr lang="nb-NO" dirty="0" err="1" smtClean="0"/>
              <a:t>mill</a:t>
            </a:r>
            <a:r>
              <a:rPr lang="nb-NO" dirty="0" smtClean="0"/>
              <a:t> kr </a:t>
            </a:r>
            <a:r>
              <a:rPr lang="nb-NO" dirty="0" err="1" smtClean="0"/>
              <a:t>ink</a:t>
            </a:r>
            <a:r>
              <a:rPr lang="nb-NO" dirty="0" smtClean="0"/>
              <a:t> </a:t>
            </a:r>
            <a:r>
              <a:rPr lang="nb-NO" dirty="0" err="1" smtClean="0"/>
              <a:t>Scapo</a:t>
            </a:r>
            <a:r>
              <a:rPr lang="nb-NO" dirty="0" smtClean="0"/>
              <a:t> før skatt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91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29" y="1216730"/>
            <a:ext cx="5583390" cy="5524638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Endringer som </a:t>
            </a:r>
            <a:r>
              <a:rPr lang="nb-NO" dirty="0" smtClean="0"/>
              <a:t>vil definere mulighetene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61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Befolkningsveksten vil definere behovene og markedene for mat og </a:t>
            </a:r>
            <a:r>
              <a:rPr lang="nb-NO" dirty="0" smtClean="0"/>
              <a:t>fôr</a:t>
            </a:r>
            <a:endParaRPr lang="nb-NO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25500" t="19518" r="14126" b="14808"/>
          <a:stretch>
            <a:fillRect/>
          </a:stretch>
        </p:blipFill>
        <p:spPr bwMode="auto">
          <a:xfrm>
            <a:off x="1547664" y="1916832"/>
            <a:ext cx="62484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41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Norsk korn, kraftfôr og matkorn i 2034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684353"/>
              </p:ext>
            </p:extLst>
          </p:nvPr>
        </p:nvGraphicFramePr>
        <p:xfrm>
          <a:off x="773723" y="1740878"/>
          <a:ext cx="7596554" cy="417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2791545" y="2307975"/>
            <a:ext cx="4352223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62" dirty="0">
                <a:solidFill>
                  <a:schemeClr val="accent1"/>
                </a:solidFill>
              </a:rPr>
              <a:t>Økende forbruk, kraftfôr og matkorn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912572" y="4352200"/>
            <a:ext cx="3179707" cy="34810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defRPr sz="1662">
                <a:solidFill>
                  <a:schemeClr val="accent6"/>
                </a:solidFill>
              </a:defRPr>
            </a:lvl1pPr>
          </a:lstStyle>
          <a:p>
            <a:r>
              <a:rPr lang="nb-NO" dirty="0">
                <a:solidFill>
                  <a:schemeClr val="accent2"/>
                </a:solidFill>
              </a:rPr>
              <a:t>Fallende norsk kornproduksjon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2725603" y="3483736"/>
            <a:ext cx="2206437" cy="34810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nb-NO" sz="1662" dirty="0">
                <a:solidFill>
                  <a:schemeClr val="accent6"/>
                </a:solidFill>
              </a:rPr>
              <a:t>Økt kornunderskudd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142977" y="6132655"/>
            <a:ext cx="1742785" cy="234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23" dirty="0"/>
              <a:t>Kilde: SLF, Norske Felleskjøp</a:t>
            </a:r>
          </a:p>
        </p:txBody>
      </p:sp>
    </p:spTree>
    <p:extLst>
      <p:ext uri="{BB962C8B-B14F-4D97-AF65-F5344CB8AC3E}">
        <p14:creationId xmlns:p14="http://schemas.microsoft.com/office/powerpoint/2010/main" val="114540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/>
          <p:cNvSpPr/>
          <p:nvPr/>
        </p:nvSpPr>
        <p:spPr>
          <a:xfrm>
            <a:off x="2007909" y="1972823"/>
            <a:ext cx="1795431" cy="6199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100" b="1" dirty="0">
                <a:solidFill>
                  <a:schemeClr val="bg1"/>
                </a:solidFill>
                <a:latin typeface="+mj-lt"/>
              </a:rPr>
              <a:t>Verdipyramide </a:t>
            </a:r>
            <a:r>
              <a:rPr lang="nb-NO" sz="1100" b="1" dirty="0" smtClean="0">
                <a:solidFill>
                  <a:schemeClr val="bg1"/>
                </a:solidFill>
                <a:latin typeface="+mj-lt"/>
              </a:rPr>
              <a:t>–ubehandlet råvare</a:t>
            </a:r>
            <a:endParaRPr lang="nb-NO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403135" y="1972824"/>
            <a:ext cx="1881650" cy="6199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100" b="1" dirty="0">
                <a:solidFill>
                  <a:schemeClr val="bg1"/>
                </a:solidFill>
              </a:rPr>
              <a:t>Verdipyramide  foredlet råvare</a:t>
            </a:r>
          </a:p>
        </p:txBody>
      </p:sp>
      <p:sp>
        <p:nvSpPr>
          <p:cNvPr id="12" name="Rektangel 11"/>
          <p:cNvSpPr/>
          <p:nvPr/>
        </p:nvSpPr>
        <p:spPr>
          <a:xfrm>
            <a:off x="3835871" y="2492188"/>
            <a:ext cx="1471626" cy="20045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2" name="Likebent trekant 41"/>
          <p:cNvSpPr/>
          <p:nvPr/>
        </p:nvSpPr>
        <p:spPr>
          <a:xfrm rot="10800000">
            <a:off x="7570575" y="2542461"/>
            <a:ext cx="899922" cy="2984914"/>
          </a:xfrm>
          <a:prstGeom prst="triangle">
            <a:avLst>
              <a:gd name="adj" fmla="val 438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25" dirty="0"/>
              <a:t>Gjennom ny teknologi og prosesser kan vi øke foredlingsgrad  og utvikle unike produkter som åpner helt nye, mer høy-verdi marked og anvendelser</a:t>
            </a:r>
            <a:r>
              <a:rPr lang="nb-NO" sz="2400" dirty="0"/>
              <a:t>                   </a:t>
            </a:r>
          </a:p>
        </p:txBody>
      </p:sp>
      <p:sp>
        <p:nvSpPr>
          <p:cNvPr id="4" name="Likebent trekant 3"/>
          <p:cNvSpPr/>
          <p:nvPr/>
        </p:nvSpPr>
        <p:spPr>
          <a:xfrm>
            <a:off x="1274193" y="2505666"/>
            <a:ext cx="3132348" cy="318635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prstClr val="white"/>
              </a:solidFill>
              <a:latin typeface="+mj-lt"/>
            </a:endParaRPr>
          </a:p>
        </p:txBody>
      </p:sp>
      <p:cxnSp>
        <p:nvCxnSpPr>
          <p:cNvPr id="5" name="Rett linje 4"/>
          <p:cNvCxnSpPr/>
          <p:nvPr/>
        </p:nvCxnSpPr>
        <p:spPr>
          <a:xfrm>
            <a:off x="1513907" y="5213897"/>
            <a:ext cx="2698053" cy="33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>
            <a:off x="1884750" y="4478355"/>
            <a:ext cx="1925948" cy="17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>
            <a:off x="2212720" y="3751521"/>
            <a:ext cx="12209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/>
          <p:cNvSpPr txBox="1"/>
          <p:nvPr/>
        </p:nvSpPr>
        <p:spPr>
          <a:xfrm>
            <a:off x="1810542" y="5320471"/>
            <a:ext cx="20253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50" b="1" dirty="0">
                <a:solidFill>
                  <a:prstClr val="black"/>
                </a:solidFill>
                <a:latin typeface="+mj-lt"/>
              </a:rPr>
              <a:t>Energi og kompost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1868615" y="4690267"/>
            <a:ext cx="18485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50" b="1" dirty="0">
                <a:solidFill>
                  <a:prstClr val="black"/>
                </a:solidFill>
                <a:latin typeface="+mj-lt"/>
              </a:rPr>
              <a:t>Mel- og fettproduksjon fôr</a:t>
            </a:r>
          </a:p>
          <a:p>
            <a:pPr algn="ctr"/>
            <a:r>
              <a:rPr lang="nb-NO" sz="1050" b="1" dirty="0">
                <a:solidFill>
                  <a:prstClr val="black"/>
                </a:solidFill>
                <a:latin typeface="+mj-lt"/>
              </a:rPr>
              <a:t>(Norsk Protein)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2375006" y="4080805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50" b="1" dirty="0">
                <a:solidFill>
                  <a:prstClr val="black"/>
                </a:solidFill>
                <a:latin typeface="+mj-lt"/>
              </a:rPr>
              <a:t>Pelsdyr-fôr</a:t>
            </a:r>
          </a:p>
        </p:txBody>
      </p:sp>
      <p:cxnSp>
        <p:nvCxnSpPr>
          <p:cNvPr id="16" name="Rett linje 15"/>
          <p:cNvCxnSpPr/>
          <p:nvPr/>
        </p:nvCxnSpPr>
        <p:spPr>
          <a:xfrm>
            <a:off x="2489087" y="3187935"/>
            <a:ext cx="668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Sylinder 19"/>
          <p:cNvSpPr txBox="1"/>
          <p:nvPr/>
        </p:nvSpPr>
        <p:spPr>
          <a:xfrm>
            <a:off x="2506093" y="3370648"/>
            <a:ext cx="729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50" b="1" dirty="0" err="1">
                <a:solidFill>
                  <a:prstClr val="black"/>
                </a:solidFill>
                <a:latin typeface="+mj-lt"/>
              </a:rPr>
              <a:t>Pet-food</a:t>
            </a:r>
            <a:endParaRPr lang="nb-NO" sz="105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2534254" y="2960733"/>
            <a:ext cx="6482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50" b="1" dirty="0">
                <a:solidFill>
                  <a:prstClr val="black"/>
                </a:solidFill>
                <a:latin typeface="+mj-lt"/>
              </a:rPr>
              <a:t>Human</a:t>
            </a:r>
          </a:p>
        </p:txBody>
      </p:sp>
      <p:sp>
        <p:nvSpPr>
          <p:cNvPr id="23" name="Likebent trekant 22"/>
          <p:cNvSpPr/>
          <p:nvPr/>
        </p:nvSpPr>
        <p:spPr>
          <a:xfrm>
            <a:off x="4755611" y="2492188"/>
            <a:ext cx="3132348" cy="318635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prstClr val="white"/>
              </a:solidFill>
              <a:latin typeface="+mj-lt"/>
            </a:endParaRPr>
          </a:p>
        </p:txBody>
      </p:sp>
      <p:cxnSp>
        <p:nvCxnSpPr>
          <p:cNvPr id="24" name="Rett linje 23"/>
          <p:cNvCxnSpPr/>
          <p:nvPr/>
        </p:nvCxnSpPr>
        <p:spPr>
          <a:xfrm>
            <a:off x="5824847" y="3506181"/>
            <a:ext cx="993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/>
          <p:cNvCxnSpPr/>
          <p:nvPr/>
        </p:nvCxnSpPr>
        <p:spPr>
          <a:xfrm>
            <a:off x="5612110" y="3980575"/>
            <a:ext cx="1419349" cy="17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Sylinder 25"/>
          <p:cNvSpPr txBox="1"/>
          <p:nvPr/>
        </p:nvSpPr>
        <p:spPr>
          <a:xfrm>
            <a:off x="5462996" y="5307814"/>
            <a:ext cx="20253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50" b="1" dirty="0">
                <a:solidFill>
                  <a:prstClr val="black"/>
                </a:solidFill>
                <a:latin typeface="+mj-lt"/>
              </a:rPr>
              <a:t> Fôr og jordforbedring</a:t>
            </a:r>
          </a:p>
        </p:txBody>
      </p:sp>
      <p:cxnSp>
        <p:nvCxnSpPr>
          <p:cNvPr id="27" name="Rett linje 26"/>
          <p:cNvCxnSpPr/>
          <p:nvPr/>
        </p:nvCxnSpPr>
        <p:spPr>
          <a:xfrm>
            <a:off x="4983783" y="5226008"/>
            <a:ext cx="2688699" cy="18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Sylinder 28"/>
          <p:cNvSpPr txBox="1"/>
          <p:nvPr/>
        </p:nvSpPr>
        <p:spPr>
          <a:xfrm>
            <a:off x="5617136" y="4771058"/>
            <a:ext cx="14093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50" b="1" dirty="0">
                <a:solidFill>
                  <a:prstClr val="black"/>
                </a:solidFill>
                <a:latin typeface="+mj-lt"/>
              </a:rPr>
              <a:t>Tilskudd spesialfôr</a:t>
            </a:r>
          </a:p>
          <a:p>
            <a:pPr algn="ctr"/>
            <a:endParaRPr lang="nb-NO" sz="1050" b="1" dirty="0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30" name="Rett linje 29"/>
          <p:cNvCxnSpPr/>
          <p:nvPr/>
        </p:nvCxnSpPr>
        <p:spPr>
          <a:xfrm>
            <a:off x="5328954" y="4505388"/>
            <a:ext cx="1986246" cy="18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Sylinder 32"/>
          <p:cNvSpPr txBox="1"/>
          <p:nvPr/>
        </p:nvSpPr>
        <p:spPr>
          <a:xfrm>
            <a:off x="5400733" y="4183196"/>
            <a:ext cx="18421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50" b="1" dirty="0">
                <a:solidFill>
                  <a:prstClr val="black"/>
                </a:solidFill>
                <a:latin typeface="+mj-lt"/>
              </a:rPr>
              <a:t>Human og næringsmiddel</a:t>
            </a:r>
          </a:p>
        </p:txBody>
      </p:sp>
      <p:sp>
        <p:nvSpPr>
          <p:cNvPr id="35" name="TekstSylinder 34"/>
          <p:cNvSpPr txBox="1"/>
          <p:nvPr/>
        </p:nvSpPr>
        <p:spPr>
          <a:xfrm>
            <a:off x="3851920" y="2492896"/>
            <a:ext cx="137515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dirty="0">
                <a:solidFill>
                  <a:prstClr val="black"/>
                </a:solidFill>
                <a:latin typeface="+mj-lt"/>
              </a:rPr>
              <a:t>Prosess: </a:t>
            </a:r>
          </a:p>
          <a:p>
            <a:r>
              <a:rPr lang="nb-NO" sz="1350" dirty="0">
                <a:solidFill>
                  <a:prstClr val="black"/>
                </a:solidFill>
                <a:latin typeface="+mj-lt"/>
              </a:rPr>
              <a:t>Enzymer</a:t>
            </a:r>
          </a:p>
          <a:p>
            <a:r>
              <a:rPr lang="nb-NO" sz="1350" dirty="0">
                <a:solidFill>
                  <a:prstClr val="black"/>
                </a:solidFill>
                <a:latin typeface="+mj-lt"/>
              </a:rPr>
              <a:t>Bakterier</a:t>
            </a:r>
          </a:p>
          <a:p>
            <a:r>
              <a:rPr lang="nb-NO" sz="1350" dirty="0">
                <a:solidFill>
                  <a:prstClr val="black"/>
                </a:solidFill>
                <a:latin typeface="+mj-lt"/>
              </a:rPr>
              <a:t>Gjær</a:t>
            </a:r>
          </a:p>
          <a:p>
            <a:r>
              <a:rPr lang="nb-NO" sz="1350" dirty="0">
                <a:solidFill>
                  <a:prstClr val="black"/>
                </a:solidFill>
                <a:latin typeface="+mj-lt"/>
              </a:rPr>
              <a:t>Fermentering</a:t>
            </a:r>
          </a:p>
          <a:p>
            <a:r>
              <a:rPr lang="nb-NO" sz="1350" dirty="0">
                <a:solidFill>
                  <a:prstClr val="black"/>
                </a:solidFill>
                <a:latin typeface="+mj-lt"/>
              </a:rPr>
              <a:t>Konservering</a:t>
            </a:r>
          </a:p>
          <a:p>
            <a:r>
              <a:rPr lang="nb-NO" sz="1350" dirty="0">
                <a:solidFill>
                  <a:prstClr val="black"/>
                </a:solidFill>
                <a:latin typeface="+mj-lt"/>
              </a:rPr>
              <a:t>Separering</a:t>
            </a:r>
          </a:p>
          <a:p>
            <a:r>
              <a:rPr lang="nb-NO" sz="1350" dirty="0">
                <a:solidFill>
                  <a:prstClr val="black"/>
                </a:solidFill>
                <a:latin typeface="+mj-lt"/>
              </a:rPr>
              <a:t>Foredling</a:t>
            </a:r>
          </a:p>
          <a:p>
            <a:r>
              <a:rPr lang="nb-NO" sz="1350" dirty="0">
                <a:solidFill>
                  <a:prstClr val="black"/>
                </a:solidFill>
                <a:latin typeface="+mj-lt"/>
              </a:rPr>
              <a:t>Raffinering</a:t>
            </a:r>
          </a:p>
        </p:txBody>
      </p:sp>
      <p:sp>
        <p:nvSpPr>
          <p:cNvPr id="37" name="TekstSylinder 36"/>
          <p:cNvSpPr txBox="1"/>
          <p:nvPr/>
        </p:nvSpPr>
        <p:spPr>
          <a:xfrm>
            <a:off x="5888013" y="3624564"/>
            <a:ext cx="8675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50" b="1" dirty="0">
                <a:solidFill>
                  <a:prstClr val="black"/>
                </a:solidFill>
                <a:latin typeface="+mj-lt"/>
              </a:rPr>
              <a:t>Kosmetikk</a:t>
            </a:r>
          </a:p>
        </p:txBody>
      </p:sp>
      <p:sp>
        <p:nvSpPr>
          <p:cNvPr id="38" name="TekstSylinder 37"/>
          <p:cNvSpPr txBox="1"/>
          <p:nvPr/>
        </p:nvSpPr>
        <p:spPr>
          <a:xfrm>
            <a:off x="5970567" y="3076150"/>
            <a:ext cx="7024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50" b="1" dirty="0">
                <a:solidFill>
                  <a:prstClr val="black"/>
                </a:solidFill>
                <a:latin typeface="+mj-lt"/>
              </a:rPr>
              <a:t>Farmasi</a:t>
            </a:r>
          </a:p>
        </p:txBody>
      </p:sp>
      <p:sp>
        <p:nvSpPr>
          <p:cNvPr id="39" name="Pil høyre 38"/>
          <p:cNvSpPr/>
          <p:nvPr/>
        </p:nvSpPr>
        <p:spPr>
          <a:xfrm>
            <a:off x="3383869" y="2834934"/>
            <a:ext cx="452002" cy="241215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0" name="Pil høyre 39"/>
          <p:cNvSpPr/>
          <p:nvPr/>
        </p:nvSpPr>
        <p:spPr>
          <a:xfrm>
            <a:off x="5304191" y="2812218"/>
            <a:ext cx="452002" cy="241215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1" name="Likebent trekant 30"/>
          <p:cNvSpPr/>
          <p:nvPr/>
        </p:nvSpPr>
        <p:spPr>
          <a:xfrm rot="10800000">
            <a:off x="741938" y="4623507"/>
            <a:ext cx="699065" cy="113947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2" name="Likebent trekant 31"/>
          <p:cNvSpPr/>
          <p:nvPr/>
        </p:nvSpPr>
        <p:spPr>
          <a:xfrm rot="10800000">
            <a:off x="892372" y="2561542"/>
            <a:ext cx="798564" cy="193436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6" name="TekstSylinder 35"/>
          <p:cNvSpPr txBox="1"/>
          <p:nvPr/>
        </p:nvSpPr>
        <p:spPr>
          <a:xfrm>
            <a:off x="899592" y="2557936"/>
            <a:ext cx="7521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b="1" dirty="0" smtClean="0">
                <a:solidFill>
                  <a:prstClr val="black"/>
                </a:solidFill>
                <a:latin typeface="+mj-lt"/>
              </a:rPr>
              <a:t>Inntekt</a:t>
            </a:r>
            <a:endParaRPr lang="nb-NO" sz="135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1" name="TekstSylinder 40"/>
          <p:cNvSpPr txBox="1"/>
          <p:nvPr/>
        </p:nvSpPr>
        <p:spPr>
          <a:xfrm>
            <a:off x="7708303" y="2591401"/>
            <a:ext cx="75212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350" b="1" dirty="0" smtClean="0">
                <a:solidFill>
                  <a:prstClr val="black"/>
                </a:solidFill>
                <a:latin typeface="+mj-lt"/>
              </a:rPr>
              <a:t>Høy </a:t>
            </a:r>
            <a:br>
              <a:rPr lang="nb-NO" sz="1350" b="1" dirty="0" smtClean="0">
                <a:solidFill>
                  <a:prstClr val="black"/>
                </a:solidFill>
                <a:latin typeface="+mj-lt"/>
              </a:rPr>
            </a:br>
            <a:r>
              <a:rPr lang="nb-NO" sz="1350" b="1" dirty="0" smtClean="0">
                <a:solidFill>
                  <a:prstClr val="black"/>
                </a:solidFill>
                <a:latin typeface="+mj-lt"/>
              </a:rPr>
              <a:t>inntekt</a:t>
            </a:r>
            <a:endParaRPr lang="nb-NO" sz="135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TekstSylinder 42"/>
          <p:cNvSpPr txBox="1"/>
          <p:nvPr/>
        </p:nvSpPr>
        <p:spPr>
          <a:xfrm>
            <a:off x="725130" y="4632558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100" b="1" dirty="0" smtClean="0">
                <a:solidFill>
                  <a:prstClr val="black"/>
                </a:solidFill>
                <a:latin typeface="+mj-lt"/>
              </a:rPr>
              <a:t>Kostnad</a:t>
            </a:r>
            <a:endParaRPr lang="nb-NO" sz="1100" b="1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16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 Nortura mal">
  <a:themeElements>
    <a:clrScheme name="Norilia">
      <a:dk1>
        <a:srgbClr val="000000"/>
      </a:dk1>
      <a:lt1>
        <a:srgbClr val="FFFFFF"/>
      </a:lt1>
      <a:dk2>
        <a:srgbClr val="8DC63F"/>
      </a:dk2>
      <a:lt2>
        <a:srgbClr val="808080"/>
      </a:lt2>
      <a:accent1>
        <a:srgbClr val="0092D0"/>
      </a:accent1>
      <a:accent2>
        <a:srgbClr val="004413"/>
      </a:accent2>
      <a:accent3>
        <a:srgbClr val="CCCCCC"/>
      </a:accent3>
      <a:accent4>
        <a:srgbClr val="E95E0F"/>
      </a:accent4>
      <a:accent5>
        <a:srgbClr val="6A3A09"/>
      </a:accent5>
      <a:accent6>
        <a:srgbClr val="FFCC00"/>
      </a:accent6>
      <a:hlink>
        <a:srgbClr val="224B4F"/>
      </a:hlink>
      <a:folHlink>
        <a:srgbClr val="BADDE1"/>
      </a:folHlink>
    </a:clrScheme>
    <a:fontScheme name="Nortura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9B7686970A9F147A15D9DB584D95064" ma:contentTypeVersion="3" ma:contentTypeDescription="Opprett et nytt dokument." ma:contentTypeScope="" ma:versionID="122ff310ac34a934750a3d84943c8e34">
  <xsd:schema xmlns:xsd="http://www.w3.org/2001/XMLSchema" xmlns:xs="http://www.w3.org/2001/XMLSchema" xmlns:p="http://schemas.microsoft.com/office/2006/metadata/properties" xmlns:ns2="f061aa71-9de6-4ac8-b9bb-3b7f1c299636" targetNamespace="http://schemas.microsoft.com/office/2006/metadata/properties" ma:root="true" ma:fieldsID="cca415f711d61a89b2c40584227d2b25" ns2:_="">
    <xsd:import namespace="f061aa71-9de6-4ac8-b9bb-3b7f1c2996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1aa71-9de6-4ac8-b9bb-3b7f1c2996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 for deling av tips" ma:internalName="SharingHintHash" ma:readOnly="true">
      <xsd:simpleType>
        <xsd:restriction base="dms:Text"/>
      </xsd:simpleType>
    </xsd:element>
    <xsd:element name="SharedWithDetails" ma:index="1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customXsn xmlns="http://schemas.microsoft.com/office/2006/metadata/customXsn">
  <xsnLocation>http://portal.nortura.no/_cts/Nytt dokument/8065cf5f81b9d3acustomXsn.xsn</xsnLocation>
  <cached>True</cached>
  <openByDefault>True</openByDefault>
  <xsnScope>http://portal.nortura.no</xsnScope>
</customXsn>
</file>

<file path=customXml/itemProps1.xml><?xml version="1.0" encoding="utf-8"?>
<ds:datastoreItem xmlns:ds="http://schemas.openxmlformats.org/officeDocument/2006/customXml" ds:itemID="{FC5B9A3E-793C-4EAC-9BBF-AA418B8FE410}"/>
</file>

<file path=customXml/itemProps2.xml><?xml version="1.0" encoding="utf-8"?>
<ds:datastoreItem xmlns:ds="http://schemas.openxmlformats.org/officeDocument/2006/customXml" ds:itemID="{87064F88-28DE-4330-BB57-AD34D55B03CD}"/>
</file>

<file path=customXml/itemProps3.xml><?xml version="1.0" encoding="utf-8"?>
<ds:datastoreItem xmlns:ds="http://schemas.openxmlformats.org/officeDocument/2006/customXml" ds:itemID="{3B03CCD4-6FCC-483C-962E-DF283972C8A8}"/>
</file>

<file path=customXml/itemProps4.xml><?xml version="1.0" encoding="utf-8"?>
<ds:datastoreItem xmlns:ds="http://schemas.openxmlformats.org/officeDocument/2006/customXml" ds:itemID="{87064F88-28DE-4330-BB57-AD34D55B03CD}"/>
</file>

<file path=customXml/itemProps5.xml><?xml version="1.0" encoding="utf-8"?>
<ds:datastoreItem xmlns:ds="http://schemas.openxmlformats.org/officeDocument/2006/customXml" ds:itemID="{B03DC55E-8FB1-4E14-82B6-8B07C810E0FA}"/>
</file>

<file path=docProps/app.xml><?xml version="1.0" encoding="utf-8"?>
<Properties xmlns="http://schemas.openxmlformats.org/officeDocument/2006/extended-properties" xmlns:vt="http://schemas.openxmlformats.org/officeDocument/2006/docPropsVTypes">
  <Template>Ny Nortura mal</Template>
  <TotalTime>297</TotalTime>
  <Words>387</Words>
  <Application>Microsoft Office PowerPoint</Application>
  <PresentationFormat>Skjermfremvisning (4:3)</PresentationFormat>
  <Paragraphs>80</Paragraphs>
  <Slides>12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ヒラギノ角ゴ Pro W3</vt:lpstr>
      <vt:lpstr>Ny Nortura mal</vt:lpstr>
      <vt:lpstr>Mer kraft fra  Kjøttindustrien</vt:lpstr>
      <vt:lpstr>Plussprodukter !</vt:lpstr>
      <vt:lpstr>Hva er plussproduktene i Nortura</vt:lpstr>
      <vt:lpstr>150 000 tonn råstoff på vei …. og 120 000 tonn grønne  produkter har stort potensiale</vt:lpstr>
      <vt:lpstr>Norilia salg i tall 2014</vt:lpstr>
      <vt:lpstr>Endringer som vil definere mulighetene</vt:lpstr>
      <vt:lpstr>Befolkningsveksten vil definere behovene og markedene for mat og fôr</vt:lpstr>
      <vt:lpstr>Norsk korn, kraftfôr og matkorn i 2034</vt:lpstr>
      <vt:lpstr>Gjennom ny teknologi og prosesser kan vi øke foredlingsgrad  og utvikle unike produkter som åpner helt nye, mer høy-verdi marked og anvendelser                   </vt:lpstr>
      <vt:lpstr>PowerPoint-presentasjon</vt:lpstr>
      <vt:lpstr>Starten på eventyret ?</vt:lpstr>
      <vt:lpstr>PowerPoint-presentasjon</vt:lpstr>
    </vt:vector>
  </TitlesOfParts>
  <Company>Nortura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Norilia_mal.pptx</dc:title>
  <dc:creator>Marit Sandnes</dc:creator>
  <cp:keywords/>
  <cp:lastModifiedBy>Morten Sollerud</cp:lastModifiedBy>
  <cp:revision>19</cp:revision>
  <dcterms:created xsi:type="dcterms:W3CDTF">2011-07-18T08:24:21Z</dcterms:created>
  <dcterms:modified xsi:type="dcterms:W3CDTF">2015-03-24T09:46:46Z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0x01010059B7686970A9F147A15D9DB584D95064</vt:lpwstr>
  </property>
  <property fmtid="{D5CDD505-2E9C-101B-9397-08002B2CF9AE}" pid="3" name="_dlc_DocIdItemGuid">
    <vt:lpwstr>02890e5f-7530-40a5-b399-5b4c9e25412f</vt:lpwstr>
  </property>
  <property fmtid="{D5CDD505-2E9C-101B-9397-08002B2CF9AE}" pid="4" name="m78afdb9c41d48f1921befb5bce5d15a">
    <vt:lpwstr/>
  </property>
  <property fmtid="{D5CDD505-2E9C-101B-9397-08002B2CF9AE}" pid="5" name="Kontakt">
    <vt:lpwstr/>
  </property>
  <property fmtid="{D5CDD505-2E9C-101B-9397-08002B2CF9AE}" pid="6" name="Avsender">
    <vt:lpwstr/>
  </property>
  <property fmtid="{D5CDD505-2E9C-101B-9397-08002B2CF9AE}" pid="7" name="TaxKeyword">
    <vt:lpwstr/>
  </property>
  <property fmtid="{D5CDD505-2E9C-101B-9397-08002B2CF9AE}" pid="8" name="ncc8ffb4efad4a539c7a038acdb782dd">
    <vt:lpwstr/>
  </property>
  <property fmtid="{D5CDD505-2E9C-101B-9397-08002B2CF9AE}" pid="9" name="Varekategori">
    <vt:lpwstr/>
  </property>
  <property fmtid="{D5CDD505-2E9C-101B-9397-08002B2CF9AE}" pid="10" name="Avsender0">
    <vt:lpwstr/>
  </property>
  <property fmtid="{D5CDD505-2E9C-101B-9397-08002B2CF9AE}" pid="11" name="k828317d669c40f1b5efbd639919fbc6">
    <vt:lpwstr/>
  </property>
  <property fmtid="{D5CDD505-2E9C-101B-9397-08002B2CF9AE}" pid="12" name="Foretak12">
    <vt:lpwstr/>
  </property>
  <property fmtid="{D5CDD505-2E9C-101B-9397-08002B2CF9AE}" pid="13" name="n468953d2a3346b496c1d51092c780e2">
    <vt:lpwstr/>
  </property>
  <property fmtid="{D5CDD505-2E9C-101B-9397-08002B2CF9AE}" pid="14" name="Mottaker">
    <vt:lpwstr/>
  </property>
  <property fmtid="{D5CDD505-2E9C-101B-9397-08002B2CF9AE}" pid="15" name="i38bc38c1fb744b1a1f2c4046c95db45">
    <vt:lpwstr/>
  </property>
  <property fmtid="{D5CDD505-2E9C-101B-9397-08002B2CF9AE}" pid="16" name="md717fe79664452cbce9a9c755a29725">
    <vt:lpwstr/>
  </property>
  <property fmtid="{D5CDD505-2E9C-101B-9397-08002B2CF9AE}" pid="17" name="k828317d669c40f1b5efbd639919fbc60">
    <vt:lpwstr/>
  </property>
  <property fmtid="{D5CDD505-2E9C-101B-9397-08002B2CF9AE}" pid="18" name="md717fe79664452cbce9a9c755a297250">
    <vt:lpwstr/>
  </property>
</Properties>
</file>